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4xEn+bkUOLq9mHM4vuWNqoMHl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8f71b0a5b_1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d8f71b0a5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8f71b0a5b_1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d8f71b0a5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9bc0c2441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gd9bc0c24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1154954" y="1492675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cap="none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cap="none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cap="none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cap="none">
                <a:solidFill>
                  <a:schemeClr val="accen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○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10522496" y="540176"/>
            <a:ext cx="49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1_Title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cap="none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cap="none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cap="none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entury Gothic"/>
              <a:buNone/>
              <a:defRPr cap="none">
                <a:solidFill>
                  <a:schemeClr val="accen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■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10522496" y="540176"/>
            <a:ext cx="49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10522496" y="540176"/>
            <a:ext cx="49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○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○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○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10522496" y="540176"/>
            <a:ext cx="49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1_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■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■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22496" y="540176"/>
            <a:ext cx="49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10522496" y="540176"/>
            <a:ext cx="49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7"/>
          <p:cNvPicPr preferRelativeResize="0"/>
          <p:nvPr/>
        </p:nvPicPr>
        <p:blipFill rotWithShape="1">
          <a:blip r:embed="rId6">
            <a:alphaModFix/>
          </a:blip>
          <a:srcRect l="26191" t="35687" r="29422" b="42544"/>
          <a:stretch/>
        </p:blipFill>
        <p:spPr>
          <a:xfrm>
            <a:off x="9937550" y="6176975"/>
            <a:ext cx="2129602" cy="5254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bpa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mailto:programervices@nfbp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nfbpaforum.cventevents.com/forum2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" descr="A large roo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9091" r="2329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/>
          <p:nvPr/>
        </p:nvSpPr>
        <p:spPr>
          <a:xfrm>
            <a:off x="124503" y="0"/>
            <a:ext cx="9339300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1"/>
          </p:nvPr>
        </p:nvSpPr>
        <p:spPr>
          <a:xfrm>
            <a:off x="620150" y="3525638"/>
            <a:ext cx="3194700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400" i="0" u="none" strike="noStrike" cap="none">
                <a:solidFill>
                  <a:schemeClr val="lt1"/>
                </a:solidFill>
              </a:rPr>
              <a:t>A</a:t>
            </a:r>
            <a:r>
              <a:rPr lang="en-US" sz="2400">
                <a:solidFill>
                  <a:schemeClr val="lt1"/>
                </a:solidFill>
              </a:rPr>
              <a:t>n</a:t>
            </a:r>
            <a:r>
              <a:rPr lang="en-US" sz="2400" i="0" u="none" strike="noStrike" cap="none">
                <a:solidFill>
                  <a:schemeClr val="lt1"/>
                </a:solidFill>
              </a:rPr>
              <a:t> introduction to the premier organiza</a:t>
            </a:r>
            <a:r>
              <a:rPr lang="en-US" sz="2400">
                <a:solidFill>
                  <a:schemeClr val="lt1"/>
                </a:solidFill>
              </a:rPr>
              <a:t>tion in public administration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16" name="Google Shape;116;p1"/>
          <p:cNvSpPr/>
          <p:nvPr/>
        </p:nvSpPr>
        <p:spPr>
          <a:xfrm rot="10800000" flipH="1">
            <a:off x="620150" y="3288926"/>
            <a:ext cx="3488400" cy="48600"/>
          </a:xfrm>
          <a:prstGeom prst="rect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26191" t="35687" r="29422" b="33552"/>
          <a:stretch/>
        </p:blipFill>
        <p:spPr>
          <a:xfrm>
            <a:off x="285450" y="1908325"/>
            <a:ext cx="3959549" cy="13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/>
          <p:nvPr/>
        </p:nvSpPr>
        <p:spPr>
          <a:xfrm>
            <a:off x="773525" y="383825"/>
            <a:ext cx="4320600" cy="2127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MEMBER BENEFITS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773525" y="2411425"/>
            <a:ext cx="5667000" cy="3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Network - </a:t>
            </a: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opportunity to participate in a vibrant, national network of the nation’s most respected Black professionals in a unique forum where you can exchange management innovations, professional development techniques and skill building strategies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NFBPA Connect - </a:t>
            </a: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online community to interact and network with fellow NFBPA members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07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•"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Chapter </a:t>
            </a: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Opportunity to connect with a local chapter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Career Services -</a:t>
            </a: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NFBPA provides premier employment resources for recruiters and job seekers through NFBPA’s Career Link and Career Center.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6717525" y="1922700"/>
            <a:ext cx="4632900" cy="3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Educational Webinars -</a:t>
            </a: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NFBPA provides a series of live webinars and digital recordings for members to gain access to best practices in their fields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-US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Coaching Program -</a:t>
            </a: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NFBPA in partnership with ICMA, provides a coaching program designed to help you grow and enjoy your career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20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Char char="•"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Participation in NFBPA Task Forces, Advisory Councils and Constituent Groups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791485" y="647500"/>
            <a:ext cx="38022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</a:rPr>
              <a:t>Professional Development Opportunities</a:t>
            </a:r>
            <a:endParaRPr sz="3600" b="1">
              <a:solidFill>
                <a:schemeClr val="dk1"/>
              </a:solidFill>
            </a:endParaRPr>
          </a:p>
        </p:txBody>
      </p:sp>
      <p:grpSp>
        <p:nvGrpSpPr>
          <p:cNvPr id="190" name="Google Shape;190;p10"/>
          <p:cNvGrpSpPr/>
          <p:nvPr/>
        </p:nvGrpSpPr>
        <p:grpSpPr>
          <a:xfrm>
            <a:off x="7449375" y="1960924"/>
            <a:ext cx="4202267" cy="3772404"/>
            <a:chOff x="0" y="719"/>
            <a:chExt cx="6588691" cy="5895303"/>
          </a:xfrm>
        </p:grpSpPr>
        <p:sp>
          <p:nvSpPr>
            <p:cNvPr id="191" name="Google Shape;191;p10"/>
            <p:cNvSpPr/>
            <p:nvPr/>
          </p:nvSpPr>
          <p:spPr>
            <a:xfrm>
              <a:off x="0" y="719"/>
              <a:ext cx="6588600" cy="1684500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509522" y="379703"/>
              <a:ext cx="926404" cy="92640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1945450" y="719"/>
              <a:ext cx="4643240" cy="1684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0"/>
            <p:cNvSpPr txBox="1"/>
            <p:nvPr/>
          </p:nvSpPr>
          <p:spPr>
            <a:xfrm>
              <a:off x="1945450" y="719"/>
              <a:ext cx="4643100" cy="16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8250" tIns="178250" rIns="178250" bIns="17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US" sz="25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MENTOR Program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0" y="2106185"/>
              <a:ext cx="6588691" cy="168437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509522" y="2485169"/>
              <a:ext cx="926404" cy="92640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1945450" y="2106185"/>
              <a:ext cx="4643240" cy="1684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 txBox="1"/>
            <p:nvPr/>
          </p:nvSpPr>
          <p:spPr>
            <a:xfrm>
              <a:off x="1945450" y="2106185"/>
              <a:ext cx="4643240" cy="1684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8250" tIns="178250" rIns="178250" bIns="17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US" sz="25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Executive Leadership Institute (ELI)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0" y="4211650"/>
              <a:ext cx="6588691" cy="168437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509522" y="4590634"/>
              <a:ext cx="926404" cy="92640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1945450" y="4211650"/>
              <a:ext cx="4643240" cy="1684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0"/>
            <p:cNvSpPr txBox="1"/>
            <p:nvPr/>
          </p:nvSpPr>
          <p:spPr>
            <a:xfrm>
              <a:off x="1945450" y="4211650"/>
              <a:ext cx="4643240" cy="1684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8250" tIns="178250" rIns="178250" bIns="178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Calibri"/>
                <a:buNone/>
              </a:pPr>
              <a:r>
                <a:rPr lang="en-US" sz="2500" b="0" i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Scholarships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/>
          <p:nvPr/>
        </p:nvSpPr>
        <p:spPr>
          <a:xfrm>
            <a:off x="594360" y="637125"/>
            <a:ext cx="3802276" cy="525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</a:t>
            </a:r>
            <a:r>
              <a:rPr lang="en-US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Involved: National Committees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11"/>
          <p:cNvGrpSpPr/>
          <p:nvPr/>
        </p:nvGrpSpPr>
        <p:grpSpPr>
          <a:xfrm>
            <a:off x="5649875" y="864526"/>
            <a:ext cx="5815179" cy="5128959"/>
            <a:chOff x="0" y="2725"/>
            <a:chExt cx="6588691" cy="5891292"/>
          </a:xfrm>
        </p:grpSpPr>
        <p:sp>
          <p:nvSpPr>
            <p:cNvPr id="210" name="Google Shape;210;p11"/>
            <p:cNvSpPr/>
            <p:nvPr/>
          </p:nvSpPr>
          <p:spPr>
            <a:xfrm>
              <a:off x="0" y="2725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19893" y="22618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Conference Planning &amp; Evaluation Committee (CPEC)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0" y="424555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E57A3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19893" y="444448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Fund Development Committee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0" y="846385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DE79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 txBox="1"/>
            <p:nvPr/>
          </p:nvSpPr>
          <p:spPr>
            <a:xfrm>
              <a:off x="19893" y="866278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Nominating Committee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0" y="1268215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D8794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19893" y="1288108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Technology Committee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0" y="1690045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D2795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 txBox="1"/>
            <p:nvPr/>
          </p:nvSpPr>
          <p:spPr>
            <a:xfrm>
              <a:off x="19893" y="1709938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National Corporate Council (NCC)</a:t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0" y="2111875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CC7B6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 txBox="1"/>
            <p:nvPr/>
          </p:nvSpPr>
          <p:spPr>
            <a:xfrm>
              <a:off x="19893" y="2131768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Council of Presidents (COP)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0" y="2533706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C67D6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 txBox="1"/>
            <p:nvPr/>
          </p:nvSpPr>
          <p:spPr>
            <a:xfrm>
              <a:off x="19893" y="2553599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Emerging Leaders Council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0" y="2955536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C181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 txBox="1"/>
            <p:nvPr/>
          </p:nvSpPr>
          <p:spPr>
            <a:xfrm>
              <a:off x="19893" y="2975429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 &amp; Public Policy Committee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0" y="3377366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BC857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 txBox="1"/>
            <p:nvPr/>
          </p:nvSpPr>
          <p:spPr>
            <a:xfrm>
              <a:off x="19893" y="3397259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Bylaws &amp; Election Process Review Committee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0" y="3799196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B68B8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 txBox="1"/>
            <p:nvPr/>
          </p:nvSpPr>
          <p:spPr>
            <a:xfrm>
              <a:off x="19893" y="3819089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Membership Committee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0" y="4221026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B1908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19893" y="4240919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Strategic Planning Committee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0" y="4642857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AD969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 txBox="1"/>
            <p:nvPr/>
          </p:nvSpPr>
          <p:spPr>
            <a:xfrm>
              <a:off x="19893" y="4662750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Finance, Budget, &amp; Investment Committee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0" y="5064687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A89D9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 txBox="1"/>
            <p:nvPr/>
          </p:nvSpPr>
          <p:spPr>
            <a:xfrm>
              <a:off x="19893" y="5084580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Marketing &amp; Communications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0" y="5486517"/>
              <a:ext cx="6588691" cy="407500"/>
            </a:xfrm>
            <a:prstGeom prst="roundRect">
              <a:avLst>
                <a:gd name="adj" fmla="val 16667"/>
              </a:avLst>
            </a:prstGeom>
            <a:solidFill>
              <a:srgbClr val="A4A4A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 txBox="1"/>
            <p:nvPr/>
          </p:nvSpPr>
          <p:spPr>
            <a:xfrm>
              <a:off x="19893" y="5506410"/>
              <a:ext cx="6548905" cy="367714"/>
            </a:xfrm>
            <a:prstGeom prst="rect">
              <a:avLst/>
            </a:prstGeom>
            <a:gradFill>
              <a:gsLst>
                <a:gs pos="0">
                  <a:srgbClr val="FFC002"/>
                </a:gs>
                <a:gs pos="100000">
                  <a:srgbClr val="795B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Membership Committee</a:t>
              </a:r>
              <a:endPara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/>
          <p:nvPr/>
        </p:nvSpPr>
        <p:spPr>
          <a:xfrm>
            <a:off x="0" y="0"/>
            <a:ext cx="11786754" cy="6858000"/>
          </a:xfrm>
          <a:custGeom>
            <a:avLst/>
            <a:gdLst/>
            <a:ahLst/>
            <a:cxnLst/>
            <a:rect l="l" t="t" r="r" b="b"/>
            <a:pathLst>
              <a:path w="11786754" h="6858000" extrusionOk="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691630" y="272658"/>
            <a:ext cx="3973667" cy="581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Chapter Membership</a:t>
            </a:r>
            <a:endParaRPr sz="44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5398425" y="867300"/>
            <a:ext cx="6315300" cy="5123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54328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Chapter D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ues </a:t>
            </a:r>
            <a:r>
              <a:rPr lang="en-US">
                <a:solidFill>
                  <a:schemeClr val="lt1"/>
                </a:solidFill>
              </a:rPr>
              <a:t> -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range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$25 - $50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329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Allows for local support, networking and representation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329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Leadership Positions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President</a:t>
            </a: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Vice President</a:t>
            </a: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Treasurer</a:t>
            </a: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Membership Chair</a:t>
            </a: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4329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Participate and plan fundraisers, professional development opportunities, lunch-and-learns, membership drives, etc.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/>
          <p:nvPr/>
        </p:nvSpPr>
        <p:spPr>
          <a:xfrm>
            <a:off x="1986025" y="1086000"/>
            <a:ext cx="8683200" cy="3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 Us Help You</a:t>
            </a:r>
            <a:endParaRPr sz="36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Learn, Experience, Engage</a:t>
            </a:r>
            <a:r>
              <a:rPr lang="en-US" sz="360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600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4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www.nfbpa.org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programservices@nfbpa.org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202.408.9300, ext. 108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390675" y="5963700"/>
            <a:ext cx="1871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</a:rPr>
              <a:t>Follow NFBPA on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</a:rPr>
              <a:t>social and share with your members!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 t="29324" b="36800"/>
          <a:stretch/>
        </p:blipFill>
        <p:spPr>
          <a:xfrm>
            <a:off x="2262375" y="6011675"/>
            <a:ext cx="2170924" cy="7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/>
        </p:nvSpPr>
        <p:spPr>
          <a:xfrm>
            <a:off x="5637350" y="2002424"/>
            <a:ext cx="5997000" cy="2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19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</a:t>
            </a: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2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is NFBPA?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History of NFBPA</a:t>
            </a:r>
            <a:endParaRPr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Core Values &amp; Leadership</a:t>
            </a:r>
            <a:endParaRPr sz="220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FORUM Conference</a:t>
            </a:r>
            <a:endParaRPr sz="220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Membership (National/Chapter Levels)</a:t>
            </a:r>
            <a:endParaRPr sz="220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Char char="●"/>
            </a:pPr>
            <a:r>
              <a:rPr lang="en-US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Opportunities to Connect</a:t>
            </a:r>
            <a:endParaRPr sz="2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643250" y="3071025"/>
            <a:ext cx="3749400" cy="736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70358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endParaRPr sz="44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/>
        </p:nvSpPr>
        <p:spPr>
          <a:xfrm>
            <a:off x="823525" y="393525"/>
            <a:ext cx="3393600" cy="5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NFBPA</a:t>
            </a:r>
            <a:r>
              <a:rPr lang="en-US"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s…</a:t>
            </a:r>
            <a:endParaRPr sz="44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5356927" y="601430"/>
            <a:ext cx="5996871" cy="581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894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organization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dedicated to the advancement of Black public leadership </a:t>
            </a:r>
            <a:r>
              <a:rPr lang="en-US" sz="2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 local and state governments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20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8940" marR="0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organization that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seeks to identify and groom younger, emerging Black administrators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20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8940" marR="0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organization that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provides relevant exposure to the challenges and rewards </a:t>
            </a:r>
            <a:r>
              <a:rPr lang="en-US" sz="2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 public service careers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20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1154" marR="0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organization that seeks to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promote, strengthen and expand the</a:t>
            </a:r>
            <a:r>
              <a:rPr lang="en-US" sz="2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roles of </a:t>
            </a: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Black leaders in the public sector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2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endParaRPr sz="20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8940" marR="33019" lvl="0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organization that consists of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over 2,600 individuals </a:t>
            </a:r>
            <a:r>
              <a:rPr lang="en-US" sz="2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representing more than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350 jurisdictions</a:t>
            </a:r>
            <a:r>
              <a:rPr lang="en-US" sz="200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in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40 states.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08940" marR="33019" lvl="0" indent="-1143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8f71b0a5b_1_10"/>
          <p:cNvSpPr txBox="1">
            <a:spLocks noGrp="1"/>
          </p:cNvSpPr>
          <p:nvPr>
            <p:ph type="title" idx="4294967295"/>
          </p:nvPr>
        </p:nvSpPr>
        <p:spPr>
          <a:xfrm>
            <a:off x="904314" y="385940"/>
            <a:ext cx="10520700" cy="1325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200"/>
              <a:buFont typeface="Arial"/>
              <a:buNone/>
            </a:pPr>
            <a:r>
              <a:rPr lang="en-US" b="1" i="0" u="none" strike="noStrike" cap="none">
                <a:solidFill>
                  <a:schemeClr val="lt1"/>
                </a:solidFill>
              </a:rPr>
              <a:t>THE HISTORY OF NFBPA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d8f71b0a5b_1_10"/>
          <p:cNvSpPr txBox="1">
            <a:spLocks noGrp="1"/>
          </p:cNvSpPr>
          <p:nvPr>
            <p:ph type="body" idx="4294967295"/>
          </p:nvPr>
        </p:nvSpPr>
        <p:spPr>
          <a:xfrm>
            <a:off x="1676757" y="2224920"/>
            <a:ext cx="8581500" cy="3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500" b="1"/>
              <a:t>Founded in 1983 by 12 members, mostly city managers, for the purposes of: </a:t>
            </a:r>
            <a:endParaRPr sz="2500"/>
          </a:p>
          <a:p>
            <a:pPr marL="5715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500"/>
              <a:t>1. Strengthening the position of Black leaders in the public sector</a:t>
            </a:r>
            <a:endParaRPr sz="2500"/>
          </a:p>
          <a:p>
            <a:pPr marL="5715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500"/>
              <a:t>2. Correcting the inequality of Black administrators holding leadership positions at the executive level</a:t>
            </a:r>
            <a:endParaRPr sz="2500"/>
          </a:p>
          <a:p>
            <a:pPr marL="5715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2500"/>
              <a:t>3. Grooming young, aspiring administrators for positions at the highest level of public administration for years to come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8f71b0a5b_1_15"/>
          <p:cNvSpPr txBox="1"/>
          <p:nvPr/>
        </p:nvSpPr>
        <p:spPr>
          <a:xfrm>
            <a:off x="5356927" y="601430"/>
            <a:ext cx="5997000" cy="5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sz="2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serve as a catalyst for linking public and private organizations, as well as academic institutions to support the professional development of African- Americans choosing public service careers.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prepare and groom leaders by mentoring, coaching and providing leadership development for African Americans choosing public service.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employ multiple modes of communication and cutting-edge leadership principles to enhance knowledge and skills for professional advancement of its members.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8940" marR="33018" lvl="0" indent="-1143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d8f71b0a5b_1_15"/>
          <p:cNvSpPr txBox="1">
            <a:spLocks noGrp="1"/>
          </p:cNvSpPr>
          <p:nvPr>
            <p:ph type="body" idx="4294967295"/>
          </p:nvPr>
        </p:nvSpPr>
        <p:spPr>
          <a:xfrm>
            <a:off x="754280" y="801745"/>
            <a:ext cx="3798600" cy="5254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2600" b="1"/>
              <a:t>NFBPA CORE VALUES</a:t>
            </a:r>
            <a:endParaRPr sz="26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600" i="0" u="none" strike="noStrike" cap="none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2600" i="0" u="none" strike="noStrike" cap="none"/>
              <a:t>Accountability</a:t>
            </a: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2600" i="0" u="none" strike="noStrike" cap="none"/>
              <a:t>Commitment </a:t>
            </a: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2600" i="0" u="none" strike="noStrike" cap="none"/>
              <a:t>Excellence</a:t>
            </a: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2600" i="0" u="none" strike="noStrike" cap="none"/>
              <a:t>Inspiring </a:t>
            </a: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2600" i="0" u="none" strike="noStrike" cap="none"/>
              <a:t>Integrity</a:t>
            </a: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1350967" y="999577"/>
            <a:ext cx="3675000" cy="2387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600"/>
              <a:buFont typeface="Arial"/>
              <a:buNone/>
            </a:pPr>
            <a:r>
              <a:rPr lang="en-US" sz="3000">
                <a:solidFill>
                  <a:srgbClr val="FFFFFF"/>
                </a:solidFill>
              </a:rPr>
              <a:t>Anthony Snipes</a:t>
            </a:r>
            <a:endParaRPr sz="30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600"/>
              <a:buFont typeface="Arial"/>
              <a:buNone/>
            </a:pPr>
            <a:r>
              <a:rPr lang="en-US" sz="3000" b="1" i="1">
                <a:solidFill>
                  <a:srgbClr val="FFFFFF"/>
                </a:solidFill>
              </a:rPr>
              <a:t>National President</a:t>
            </a:r>
            <a:endParaRPr sz="3000"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1350975" y="3460125"/>
            <a:ext cx="3618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70833"/>
              <a:buNone/>
            </a:pPr>
            <a:r>
              <a:rPr lang="en-US"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Regional Director,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0833"/>
              <a:buNone/>
            </a:pPr>
            <a:r>
              <a:rPr lang="en-US" sz="2400">
                <a:solidFill>
                  <a:schemeClr val="lt1"/>
                </a:solidFill>
              </a:rPr>
              <a:t>AIDS Healthcare Foundation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0833"/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0833"/>
              <a:buNone/>
            </a:pPr>
            <a:r>
              <a:rPr lang="en-US" sz="2400">
                <a:solidFill>
                  <a:schemeClr val="lt1"/>
                </a:solidFill>
              </a:rPr>
              <a:t>Missouri City, Texas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0833"/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6" descr="A person wearing a suit and tie smiling at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4091" y="643467"/>
            <a:ext cx="4225620" cy="5571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 txBox="1"/>
          <p:nvPr/>
        </p:nvSpPr>
        <p:spPr>
          <a:xfrm>
            <a:off x="1267400" y="2951880"/>
            <a:ext cx="3746700" cy="18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Marcia L. Conner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Executive</a:t>
            </a:r>
            <a:r>
              <a:rPr lang="en-US" sz="30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Director</a:t>
            </a:r>
            <a:endParaRPr sz="30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Washington, D.C.</a:t>
            </a:r>
            <a:endParaRPr sz="3000" b="1" i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5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6387900" y="587825"/>
            <a:ext cx="4184400" cy="57306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7" descr="A person smiling for the camera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9308" y="786997"/>
            <a:ext cx="3836145" cy="5333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4" y="0"/>
            <a:ext cx="121465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683475" y="687175"/>
            <a:ext cx="2875200" cy="1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200"/>
              <a:buFont typeface="Arial"/>
              <a:buNone/>
            </a:pPr>
            <a:r>
              <a:rPr lang="en-US" sz="3600" b="1" i="0" u="none" strike="noStrike" cap="none"/>
              <a:t>FORUM 202</a:t>
            </a:r>
            <a:r>
              <a:rPr lang="en-US" sz="3600" b="1"/>
              <a:t>1</a:t>
            </a:r>
            <a:br>
              <a:rPr lang="en-US" sz="3600" b="1"/>
            </a:br>
            <a:r>
              <a:rPr lang="en-US" sz="3600" b="1" i="0" u="none" strike="noStrike" cap="none"/>
              <a:t>NFBPA’</a:t>
            </a:r>
            <a:r>
              <a:rPr lang="en-US" sz="3600" b="1"/>
              <a:t>s</a:t>
            </a:r>
            <a:r>
              <a:rPr lang="en-US" sz="3600" b="1" i="0" u="none" strike="noStrike" cap="none"/>
              <a:t> </a:t>
            </a:r>
            <a:r>
              <a:rPr lang="en-US" sz="3600" b="1"/>
              <a:t>Premier</a:t>
            </a:r>
            <a:r>
              <a:rPr lang="en-US" sz="3600" b="1" i="0" u="none" strike="noStrike" cap="none"/>
              <a:t> E</a:t>
            </a:r>
            <a:r>
              <a:rPr lang="en-US" sz="3600" b="1"/>
              <a:t>vent</a:t>
            </a:r>
            <a:endParaRPr sz="3600" b="1"/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527850" y="2834525"/>
            <a:ext cx="9774600" cy="3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n-US" sz="2200" b="0" i="0" u="sng" strike="noStrike" cap="none">
                <a:hlinkClick r:id="rId4"/>
              </a:rPr>
              <a:t>FORUM 202</a:t>
            </a:r>
            <a:r>
              <a:rPr lang="en-US" sz="2200" u="sng">
                <a:hlinkClick r:id="rId4"/>
              </a:rPr>
              <a:t>1</a:t>
            </a:r>
            <a:r>
              <a:rPr lang="en-US" sz="2200"/>
              <a:t> will be held virtually from June 22 - 25, 2021</a:t>
            </a:r>
            <a:endParaRPr sz="22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Featuring cutting-edge speakers and a comprehensive conference program attracting attendees from all over the country</a:t>
            </a:r>
            <a:endParaRPr sz="22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Offers proven and creative solutions to the most relevant issues facing local, state, and federal governments for over 36 years</a:t>
            </a:r>
            <a:endParaRPr sz="22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/>
              <a:t>1,000+ attendees </a:t>
            </a:r>
            <a:endParaRPr sz="22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/>
              <a:t>Network</a:t>
            </a:r>
            <a:r>
              <a:rPr lang="en-US" sz="2200"/>
              <a:t> with your peers around the country</a:t>
            </a:r>
            <a:endParaRPr sz="22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Hosted by an NFBPA chapter every year - is your chapter next?</a:t>
            </a:r>
            <a:endParaRPr sz="22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82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65" name="Google Shape;165;p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5650" y="464500"/>
            <a:ext cx="7854326" cy="21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d9bc0c244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4" y="0"/>
            <a:ext cx="121465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d9bc0c2441_0_0"/>
          <p:cNvSpPr txBox="1">
            <a:spLocks noGrp="1"/>
          </p:cNvSpPr>
          <p:nvPr>
            <p:ph type="title"/>
          </p:nvPr>
        </p:nvSpPr>
        <p:spPr>
          <a:xfrm>
            <a:off x="683475" y="687175"/>
            <a:ext cx="3534900" cy="16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200"/>
              <a:buFont typeface="Arial"/>
              <a:buNone/>
            </a:pPr>
            <a:r>
              <a:rPr lang="en-US" sz="3600" b="1"/>
              <a:t>Other National Programs</a:t>
            </a:r>
            <a:endParaRPr sz="36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200"/>
              <a:buFont typeface="Arial"/>
              <a:buNone/>
            </a:pPr>
            <a:r>
              <a:rPr lang="en-US" sz="3600" b="1"/>
              <a:t>and </a:t>
            </a:r>
            <a:r>
              <a:rPr lang="en-US" sz="3600" b="1" i="0" u="none" strike="noStrike" cap="none"/>
              <a:t>E</a:t>
            </a:r>
            <a:r>
              <a:rPr lang="en-US" sz="3600" b="1"/>
              <a:t>vents</a:t>
            </a:r>
            <a:endParaRPr sz="3600" b="1"/>
          </a:p>
        </p:txBody>
      </p:sp>
      <p:sp>
        <p:nvSpPr>
          <p:cNvPr id="172" name="Google Shape;172;gd9bc0c2441_0_0"/>
          <p:cNvSpPr txBox="1">
            <a:spLocks noGrp="1"/>
          </p:cNvSpPr>
          <p:nvPr>
            <p:ph type="body" idx="1"/>
          </p:nvPr>
        </p:nvSpPr>
        <p:spPr>
          <a:xfrm>
            <a:off x="527850" y="2834525"/>
            <a:ext cx="9774600" cy="3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Emerging Leaders</a:t>
            </a:r>
            <a:endParaRPr sz="22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GenNext</a:t>
            </a:r>
            <a:endParaRPr sz="22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Building Blocks For a Better Future</a:t>
            </a:r>
            <a:endParaRPr sz="22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MENTOR Program</a:t>
            </a:r>
            <a:endParaRPr sz="22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City Managers Symposium</a:t>
            </a:r>
            <a:endParaRPr sz="2200"/>
          </a:p>
          <a:p>
            <a:pPr marL="34290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Bowl for a Cause</a:t>
            </a:r>
            <a:endParaRPr sz="2200"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82"/>
              <a:buNone/>
            </a:pPr>
            <a:endParaRPr sz="2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73" name="Google Shape;173;gd9bc0c244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9294" y="149520"/>
            <a:ext cx="6079400" cy="18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d9bc0c2441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9336" y="4594139"/>
            <a:ext cx="4099373" cy="210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d9bc0c2441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7438" y="2218913"/>
            <a:ext cx="3323125" cy="216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Widescreen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THE HISTORY OF NFBPA </vt:lpstr>
      <vt:lpstr>PowerPoint Presentation</vt:lpstr>
      <vt:lpstr>Anthony Snipes National President</vt:lpstr>
      <vt:lpstr>PowerPoint Presentation</vt:lpstr>
      <vt:lpstr>FORUM 2021 NFBPA’s Premier Event</vt:lpstr>
      <vt:lpstr>Other National Programs and Events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NFBPA Graphics</dc:creator>
  <cp:lastModifiedBy>Alphonso Jefferson</cp:lastModifiedBy>
  <cp:revision>1</cp:revision>
  <dcterms:created xsi:type="dcterms:W3CDTF">2020-06-09T16:03:58Z</dcterms:created>
  <dcterms:modified xsi:type="dcterms:W3CDTF">2021-05-13T14:58:55Z</dcterms:modified>
</cp:coreProperties>
</file>